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4" userDrawn="1">
          <p15:clr>
            <a:srgbClr val="A4A3A4"/>
          </p15:clr>
        </p15:guide>
        <p15:guide id="4" pos="3696" userDrawn="1">
          <p15:clr>
            <a:srgbClr val="A4A3A4"/>
          </p15:clr>
        </p15:guide>
        <p15:guide id="5" orient="horz" pos="2304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  <p15:guide id="7" orient="horz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94" d="100"/>
          <a:sy n="94" d="100"/>
        </p:scale>
        <p:origin x="199" y="43"/>
      </p:cViewPr>
      <p:guideLst>
        <p:guide orient="horz" pos="2160"/>
        <p:guide pos="3840"/>
        <p:guide pos="3984"/>
        <p:guide pos="3696"/>
        <p:guide orient="horz" pos="2304"/>
        <p:guide orient="horz" pos="720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WORLDWIDE WORKPLACE CLOSURES AND INFORMATION CAMPAIGNS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454579557876945E-2"/>
          <c:y val="0.33302314483416845"/>
          <c:w val="0.90793512587193292"/>
          <c:h val="0.534035631909647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Workplace Closures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mmm\ yyyy</c:formatCode>
                <c:ptCount val="1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15</c:v>
                </c:pt>
                <c:pt idx="1">
                  <c:v>145</c:v>
                </c:pt>
                <c:pt idx="2">
                  <c:v>2336</c:v>
                </c:pt>
                <c:pt idx="3">
                  <c:v>5032</c:v>
                </c:pt>
                <c:pt idx="4">
                  <c:v>5116</c:v>
                </c:pt>
                <c:pt idx="5">
                  <c:v>4425</c:v>
                </c:pt>
                <c:pt idx="6">
                  <c:v>4433</c:v>
                </c:pt>
                <c:pt idx="7">
                  <c:v>4579</c:v>
                </c:pt>
                <c:pt idx="8">
                  <c:v>4473</c:v>
                </c:pt>
                <c:pt idx="9">
                  <c:v>4680</c:v>
                </c:pt>
                <c:pt idx="10">
                  <c:v>4478</c:v>
                </c:pt>
                <c:pt idx="11">
                  <c:v>4748</c:v>
                </c:pt>
                <c:pt idx="12">
                  <c:v>4673</c:v>
                </c:pt>
                <c:pt idx="13">
                  <c:v>4205</c:v>
                </c:pt>
                <c:pt idx="14">
                  <c:v>4028</c:v>
                </c:pt>
                <c:pt idx="1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FD5-4EA1-BD07-D99D48EDC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Information Campaigns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mmm\ yyyy</c:formatCode>
                <c:ptCount val="1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650</c:v>
                </c:pt>
                <c:pt idx="1">
                  <c:v>1484</c:v>
                </c:pt>
                <c:pt idx="2">
                  <c:v>4730</c:v>
                </c:pt>
                <c:pt idx="3">
                  <c:v>5528</c:v>
                </c:pt>
                <c:pt idx="4">
                  <c:v>5735</c:v>
                </c:pt>
                <c:pt idx="5">
                  <c:v>5522</c:v>
                </c:pt>
                <c:pt idx="6">
                  <c:v>5673</c:v>
                </c:pt>
                <c:pt idx="7">
                  <c:v>5639</c:v>
                </c:pt>
                <c:pt idx="8">
                  <c:v>5467</c:v>
                </c:pt>
                <c:pt idx="9">
                  <c:v>5662</c:v>
                </c:pt>
                <c:pt idx="10">
                  <c:v>5489</c:v>
                </c:pt>
                <c:pt idx="11">
                  <c:v>5661</c:v>
                </c:pt>
                <c:pt idx="12">
                  <c:v>5660</c:v>
                </c:pt>
                <c:pt idx="13">
                  <c:v>5110</c:v>
                </c:pt>
                <c:pt idx="14">
                  <c:v>4779</c:v>
                </c:pt>
                <c:pt idx="15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FD5-4EA1-BD07-D99D48EDC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135295"/>
        <c:axId val="940065727"/>
      </c:lineChart>
      <c:dateAx>
        <c:axId val="695135295"/>
        <c:scaling>
          <c:orientation val="minMax"/>
        </c:scaling>
        <c:delete val="0"/>
        <c:axPos val="b"/>
        <c:numFmt formatCode="mmm\ 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65727"/>
        <c:crosses val="autoZero"/>
        <c:auto val="1"/>
        <c:lblOffset val="100"/>
        <c:baseTimeUnit val="months"/>
      </c:dateAx>
      <c:valAx>
        <c:axId val="940065727"/>
        <c:scaling>
          <c:orientation val="minMax"/>
          <c:max val="6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135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5777252843394577E-2"/>
          <c:y val="0.12315656565656566"/>
          <c:w val="0.94400104986876643"/>
          <c:h val="0.149464726000159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FF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C9A05-A2EE-438A-B960-A2956A3BBF2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4F1A0-ABF0-4EFB-81F3-1CA0A874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8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6ee8f484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c6ee8f484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d8108c71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d8108c71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d8108c713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ed8108c713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6ee8f48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6ee8f48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d8108c71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d8108c71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d8108c7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d8108c7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6ee8f484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6ee8f484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6ee8f484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6ee8f484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0721-F0A9-A12E-9F8D-527CDCA97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19E46-1F4D-49F1-EE1C-E311F6F50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7168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950967" y="449071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2"/>
          </p:nvPr>
        </p:nvSpPr>
        <p:spPr>
          <a:xfrm>
            <a:off x="1262751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1192951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3"/>
          </p:nvPr>
        </p:nvSpPr>
        <p:spPr>
          <a:xfrm>
            <a:off x="4751184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4"/>
          </p:nvPr>
        </p:nvSpPr>
        <p:spPr>
          <a:xfrm>
            <a:off x="4681384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5"/>
          </p:nvPr>
        </p:nvSpPr>
        <p:spPr>
          <a:xfrm>
            <a:off x="8239651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6"/>
          </p:nvPr>
        </p:nvSpPr>
        <p:spPr>
          <a:xfrm>
            <a:off x="8169851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 flipH="1">
            <a:off x="3378096" y="553278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2"/>
          <p:cNvSpPr/>
          <p:nvPr/>
        </p:nvSpPr>
        <p:spPr>
          <a:xfrm rot="-5400000" flipH="1">
            <a:off x="9163386" y="5591443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2"/>
          <p:cNvSpPr/>
          <p:nvPr/>
        </p:nvSpPr>
        <p:spPr>
          <a:xfrm rot="5400000" flipH="1">
            <a:off x="10969540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2"/>
          <p:cNvSpPr/>
          <p:nvPr/>
        </p:nvSpPr>
        <p:spPr>
          <a:xfrm flipH="1">
            <a:off x="-118662" y="5870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2"/>
          <p:cNvSpPr/>
          <p:nvPr/>
        </p:nvSpPr>
        <p:spPr>
          <a:xfrm flipH="1">
            <a:off x="10335992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2"/>
          <p:cNvSpPr/>
          <p:nvPr/>
        </p:nvSpPr>
        <p:spPr>
          <a:xfrm flipH="1">
            <a:off x="11961592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2"/>
          <p:cNvSpPr/>
          <p:nvPr/>
        </p:nvSpPr>
        <p:spPr>
          <a:xfrm flipH="1">
            <a:off x="436292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2"/>
          <p:cNvSpPr/>
          <p:nvPr/>
        </p:nvSpPr>
        <p:spPr>
          <a:xfrm flipH="1">
            <a:off x="3726925" y="6589867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2"/>
          <p:cNvSpPr/>
          <p:nvPr/>
        </p:nvSpPr>
        <p:spPr>
          <a:xfrm flipH="1">
            <a:off x="9150392" y="63975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784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1976965" y="2440633"/>
            <a:ext cx="3321200" cy="1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6122235" y="1151233"/>
            <a:ext cx="49056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2133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10796521" y="5901353"/>
            <a:ext cx="782160" cy="666504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9"/>
          <p:cNvSpPr/>
          <p:nvPr/>
        </p:nvSpPr>
        <p:spPr>
          <a:xfrm rot="5400000">
            <a:off x="4741469" y="5588176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9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/>
          <p:nvPr/>
        </p:nvSpPr>
        <p:spPr>
          <a:xfrm rot="-8100000">
            <a:off x="10637665" y="306547"/>
            <a:ext cx="1424011" cy="1212145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9"/>
          <p:cNvSpPr/>
          <p:nvPr/>
        </p:nvSpPr>
        <p:spPr>
          <a:xfrm>
            <a:off x="1955800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9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9"/>
          <p:cNvSpPr/>
          <p:nvPr/>
        </p:nvSpPr>
        <p:spPr>
          <a:xfrm rot="-8100000">
            <a:off x="10772471" y="1230457"/>
            <a:ext cx="127279" cy="1272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9"/>
          <p:cNvSpPr/>
          <p:nvPr/>
        </p:nvSpPr>
        <p:spPr>
          <a:xfrm>
            <a:off x="11188700" y="58768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9"/>
          <p:cNvSpPr/>
          <p:nvPr/>
        </p:nvSpPr>
        <p:spPr>
          <a:xfrm>
            <a:off x="5723833" y="6287251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700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719333"/>
            <a:ext cx="11360800" cy="18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950967" y="2399567"/>
            <a:ext cx="10290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6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722211" y="2655916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1"/>
          <p:cNvSpPr/>
          <p:nvPr/>
        </p:nvSpPr>
        <p:spPr>
          <a:xfrm>
            <a:off x="9932921" y="3310553"/>
            <a:ext cx="782160" cy="666504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1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1"/>
          <p:cNvSpPr/>
          <p:nvPr/>
        </p:nvSpPr>
        <p:spPr>
          <a:xfrm>
            <a:off x="11113737" y="5870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1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1"/>
          <p:cNvSpPr/>
          <p:nvPr/>
        </p:nvSpPr>
        <p:spPr>
          <a:xfrm>
            <a:off x="118555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1"/>
          <p:cNvSpPr/>
          <p:nvPr/>
        </p:nvSpPr>
        <p:spPr>
          <a:xfrm>
            <a:off x="10325100" y="32860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1"/>
          <p:cNvSpPr/>
          <p:nvPr/>
        </p:nvSpPr>
        <p:spPr>
          <a:xfrm>
            <a:off x="1670100" y="3713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976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EB87-72FA-C355-AF78-F55AC762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8E4A-9BF0-503A-3A4A-FF8962BF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5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7984-318D-8718-4673-CD17CD20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F0B91-0801-BEE8-F9D7-49E40EDA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05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4219-F17B-753C-78DF-68A5E35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11EA-F8A1-85EE-E869-51DFA41A1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B58F2-5B4A-B5E2-8725-961A4AC8E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0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B62B-B2DF-48DA-F14D-475B038B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54927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3EEF-781F-D7EB-109E-E9783A425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CAC39-BAEE-F385-9133-6A2DB8194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CC684-6E71-F749-487D-5664A187A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7B22A-4DB9-A2CD-75A7-B2C847613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72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F35D-2E8C-D3AF-5B05-44414671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D7EDC-AA87-E0EF-75E8-8B2E5C14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FBE0C-CC72-5D47-3BA9-90006919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4BE5-4965-1BF5-01A9-71BC2FAF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F00C2D-F321-4A18-B14B-EEBD46A9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8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950967" y="449071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950167" y="2533500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371767" y="2940433"/>
            <a:ext cx="2711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989121" y="175289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950967" y="4872467"/>
            <a:ext cx="313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371667" y="5279400"/>
            <a:ext cx="2711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989121" y="399695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8108524" y="2533500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8108524" y="2940429"/>
            <a:ext cx="27068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8273679" y="175289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8108524" y="4872467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8108524" y="5279400"/>
            <a:ext cx="27068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8273679" y="399695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955800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3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3"/>
          <p:cNvSpPr/>
          <p:nvPr/>
        </p:nvSpPr>
        <p:spPr>
          <a:xfrm>
            <a:off x="118555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3"/>
          <p:cNvSpPr/>
          <p:nvPr/>
        </p:nvSpPr>
        <p:spPr>
          <a:xfrm>
            <a:off x="7118400" y="6075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3"/>
          <p:cNvSpPr/>
          <p:nvPr/>
        </p:nvSpPr>
        <p:spPr>
          <a:xfrm>
            <a:off x="11114620" y="556320"/>
            <a:ext cx="1248424" cy="121140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3"/>
          <p:cNvSpPr/>
          <p:nvPr/>
        </p:nvSpPr>
        <p:spPr>
          <a:xfrm rot="5400000">
            <a:off x="6748068" y="5591410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352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0967" y="4409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-5400000" flipH="1">
            <a:off x="9518986" y="5591443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4"/>
          <p:cNvSpPr/>
          <p:nvPr/>
        </p:nvSpPr>
        <p:spPr>
          <a:xfrm rot="5400000" flipH="1">
            <a:off x="11325140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4"/>
          <p:cNvSpPr/>
          <p:nvPr/>
        </p:nvSpPr>
        <p:spPr>
          <a:xfrm flipH="1">
            <a:off x="135338" y="1806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4"/>
          <p:cNvSpPr/>
          <p:nvPr/>
        </p:nvSpPr>
        <p:spPr>
          <a:xfrm flipH="1">
            <a:off x="10691592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4"/>
          <p:cNvSpPr/>
          <p:nvPr/>
        </p:nvSpPr>
        <p:spPr>
          <a:xfrm flipH="1">
            <a:off x="690292" y="90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4"/>
          <p:cNvSpPr/>
          <p:nvPr/>
        </p:nvSpPr>
        <p:spPr>
          <a:xfrm flipH="1">
            <a:off x="11116992" y="6075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4"/>
          <p:cNvSpPr/>
          <p:nvPr/>
        </p:nvSpPr>
        <p:spPr>
          <a:xfrm flipH="1">
            <a:off x="9505992" y="63975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73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1E31E-63C9-61D2-91EA-A88CC2B7231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22FE8-9F50-DADA-8537-FEE9F5AC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9C80E-A973-86A5-76A4-3134BAB07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4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42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pos="2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  <p15:guide id="7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ace mask on the earth&#10;&#10;Description automatically generated">
            <a:extLst>
              <a:ext uri="{FF2B5EF4-FFF2-40B4-BE49-F238E27FC236}">
                <a16:creationId xmlns:a16="http://schemas.microsoft.com/office/drawing/2014/main" id="{BDDC38E8-88AB-EBE3-825C-1047CBD029B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3657600" cy="6858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Team </a:t>
            </a:r>
            <a:r>
              <a:rPr lang="en" sz="7200" dirty="0">
                <a:solidFill>
                  <a:schemeClr val="accent2"/>
                </a:solidFill>
              </a:rPr>
              <a:t>6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sz="2400" b="0" dirty="0">
                <a:solidFill>
                  <a:schemeClr val="bg1"/>
                </a:solidFill>
              </a:rPr>
              <a:t>Final Project</a:t>
            </a:r>
            <a:endParaRPr b="0" dirty="0">
              <a:solidFill>
                <a:schemeClr val="bg1"/>
              </a:solidFill>
            </a:endParaRPr>
          </a:p>
        </p:txBody>
      </p:sp>
      <p:pic>
        <p:nvPicPr>
          <p:cNvPr id="8" name="Graphic 7" descr="Covid-19 outline">
            <a:extLst>
              <a:ext uri="{FF2B5EF4-FFF2-40B4-BE49-F238E27FC236}">
                <a16:creationId xmlns:a16="http://schemas.microsoft.com/office/drawing/2014/main" id="{CC1BDA90-FFDB-A0DE-370D-35B435AD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42672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face mask&#10;&#10;Description automatically generated">
            <a:extLst>
              <a:ext uri="{FF2B5EF4-FFF2-40B4-BE49-F238E27FC236}">
                <a16:creationId xmlns:a16="http://schemas.microsoft.com/office/drawing/2014/main" id="{D46B482E-3B77-4681-A846-BF8EA695B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0"/>
            <a:ext cx="119634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2FF328-FF0E-F7E5-BBDB-56F551272D87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algn="ctr"/>
            <a:r>
              <a:rPr lang="en" sz="3600" dirty="0"/>
              <a:t>CONCLUSION</a:t>
            </a:r>
          </a:p>
          <a:p>
            <a:pPr algn="ctr"/>
            <a:endParaRPr lang="en" dirty="0"/>
          </a:p>
          <a:p>
            <a:pPr indent="-465655" algn="ctr">
              <a:lnSpc>
                <a:spcPct val="115000"/>
              </a:lnSpc>
              <a:buSzPts val="1900"/>
            </a:pPr>
            <a:r>
              <a:rPr lang="en-US" sz="2400" dirty="0"/>
              <a:t>Policies dictate how people</a:t>
            </a:r>
            <a:br>
              <a:rPr lang="en-US" sz="2400" dirty="0"/>
            </a:br>
            <a:r>
              <a:rPr lang="en-US" sz="2400" dirty="0"/>
              <a:t>view COVID-19 and adjust</a:t>
            </a:r>
            <a:br>
              <a:rPr lang="en-US" sz="2400" dirty="0"/>
            </a:br>
            <a:r>
              <a:rPr lang="en-US" sz="2400" dirty="0"/>
              <a:t> their lifestyles to avoid it</a:t>
            </a:r>
          </a:p>
          <a:p>
            <a:pPr indent="-465655" algn="ctr">
              <a:lnSpc>
                <a:spcPct val="115000"/>
              </a:lnSpc>
              <a:spcBef>
                <a:spcPts val="1600"/>
              </a:spcBef>
              <a:buSzPts val="1900"/>
            </a:pPr>
            <a:r>
              <a:rPr lang="en-US" sz="2400" dirty="0"/>
              <a:t>Implementing effective policies can be powerful in reducing the stress placed on healthcare facilities and reducing death count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9"/>
          <p:cNvSpPr txBox="1">
            <a:spLocks noGrp="1"/>
          </p:cNvSpPr>
          <p:nvPr>
            <p:ph type="title"/>
          </p:nvPr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" dirty="0">
                <a:solidFill>
                  <a:schemeClr val="accent4"/>
                </a:solidFill>
              </a:rPr>
              <a:t>Thank You!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4" name="Graphic 3" descr="Surgical mask outline">
            <a:extLst>
              <a:ext uri="{FF2B5EF4-FFF2-40B4-BE49-F238E27FC236}">
                <a16:creationId xmlns:a16="http://schemas.microsoft.com/office/drawing/2014/main" id="{32BB33C1-0E7E-CAD2-66ED-53D6DB72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38100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16F0BD-4115-54B6-CF1D-12B9CF6502C3}"/>
              </a:ext>
            </a:extLst>
          </p:cNvPr>
          <p:cNvGrpSpPr/>
          <p:nvPr/>
        </p:nvGrpSpPr>
        <p:grpSpPr>
          <a:xfrm>
            <a:off x="6629400" y="258973"/>
            <a:ext cx="5562600" cy="6340054"/>
            <a:chOff x="8915399" y="708478"/>
            <a:chExt cx="5562600" cy="6340054"/>
          </a:xfrm>
        </p:grpSpPr>
        <p:sp>
          <p:nvSpPr>
            <p:cNvPr id="17" name="Google Shape;508;p31">
              <a:extLst>
                <a:ext uri="{FF2B5EF4-FFF2-40B4-BE49-F238E27FC236}">
                  <a16:creationId xmlns:a16="http://schemas.microsoft.com/office/drawing/2014/main" id="{DE1CC233-73DA-C18B-5F3A-07488707E147}"/>
                </a:ext>
              </a:extLst>
            </p:cNvPr>
            <p:cNvSpPr txBox="1">
              <a:spLocks/>
            </p:cNvSpPr>
            <p:nvPr/>
          </p:nvSpPr>
          <p:spPr>
            <a:xfrm>
              <a:off x="8915399" y="3939424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Devon Solheim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Engineer</a:t>
              </a:r>
              <a:b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Co-Project Manager</a:t>
              </a:r>
              <a:endParaRPr lang="en-US" sz="2000" dirty="0">
                <a:solidFill>
                  <a:schemeClr val="accent2"/>
                </a:solidFill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8" name="Google Shape;509;p31">
              <a:extLst>
                <a:ext uri="{FF2B5EF4-FFF2-40B4-BE49-F238E27FC236}">
                  <a16:creationId xmlns:a16="http://schemas.microsoft.com/office/drawing/2014/main" id="{32189F1A-77FF-AD3A-A447-8CC44082F234}"/>
                </a:ext>
              </a:extLst>
            </p:cNvPr>
            <p:cNvSpPr txBox="1">
              <a:spLocks/>
            </p:cNvSpPr>
            <p:nvPr/>
          </p:nvSpPr>
          <p:spPr>
            <a:xfrm>
              <a:off x="8915399" y="5016406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Kristen </a:t>
              </a:r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Bestavros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Analyst Co-Project Manager</a:t>
              </a:r>
            </a:p>
          </p:txBody>
        </p:sp>
        <p:sp>
          <p:nvSpPr>
            <p:cNvPr id="19" name="Google Shape;511;p31">
              <a:extLst>
                <a:ext uri="{FF2B5EF4-FFF2-40B4-BE49-F238E27FC236}">
                  <a16:creationId xmlns:a16="http://schemas.microsoft.com/office/drawing/2014/main" id="{9B25284C-5755-4875-2B30-9ADE714A92E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915399" y="2862442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Noga</a:t>
              </a:r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Starobinski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Analyst</a:t>
              </a:r>
              <a:endParaRPr lang="en-US" sz="1600" b="0" dirty="0">
                <a:solidFill>
                  <a:schemeClr val="accent2"/>
                </a:solidFill>
                <a:ea typeface="Roboto Condensed"/>
                <a:cs typeface="Roboto Condensed"/>
              </a:endParaRPr>
            </a:p>
          </p:txBody>
        </p:sp>
        <p:sp>
          <p:nvSpPr>
            <p:cNvPr id="20" name="Google Shape;546;p31">
              <a:extLst>
                <a:ext uri="{FF2B5EF4-FFF2-40B4-BE49-F238E27FC236}">
                  <a16:creationId xmlns:a16="http://schemas.microsoft.com/office/drawing/2014/main" id="{F5CE52E4-9078-5CD1-AC2D-206D2BB21BB3}"/>
                </a:ext>
              </a:extLst>
            </p:cNvPr>
            <p:cNvSpPr txBox="1"/>
            <p:nvPr/>
          </p:nvSpPr>
          <p:spPr>
            <a:xfrm>
              <a:off x="8915399" y="1785460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r">
                <a:defRPr sz="2400" b="1">
                  <a:solidFill>
                    <a:schemeClr val="bg1"/>
                  </a:solidFill>
                  <a:ea typeface="Roboto Condensed"/>
                  <a:cs typeface="Roboto Condense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sz="2000" dirty="0">
                  <a:solidFill>
                    <a:srgbClr val="FFFFFF"/>
                  </a:solidFill>
                  <a:sym typeface="Roboto Condensed"/>
                </a:rPr>
                <a:t>OGHENERUKEVWE OMUSI</a:t>
              </a:r>
              <a:br>
                <a:rPr lang="en-US" sz="2000" dirty="0">
                  <a:solidFill>
                    <a:schemeClr val="accent2"/>
                  </a:solidFill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DATA ENGINEER</a:t>
              </a:r>
              <a:br>
                <a:rPr lang="en-US" sz="1600" b="0" dirty="0">
                  <a:solidFill>
                    <a:schemeClr val="accent2"/>
                  </a:solidFill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CO-PROJECT MANAGER</a:t>
              </a:r>
            </a:p>
          </p:txBody>
        </p:sp>
        <p:sp>
          <p:nvSpPr>
            <p:cNvPr id="21" name="Google Shape;547;p31">
              <a:extLst>
                <a:ext uri="{FF2B5EF4-FFF2-40B4-BE49-F238E27FC236}">
                  <a16:creationId xmlns:a16="http://schemas.microsoft.com/office/drawing/2014/main" id="{BF76E2C1-0C5E-D80C-558A-74229C89FC73}"/>
                </a:ext>
              </a:extLst>
            </p:cNvPr>
            <p:cNvSpPr txBox="1"/>
            <p:nvPr/>
          </p:nvSpPr>
          <p:spPr>
            <a:xfrm>
              <a:off x="8915399" y="6093387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r">
                <a:lnSpc>
                  <a:spcPct val="100000"/>
                </a:lnSpc>
                <a:spcBef>
                  <a:spcPct val="0"/>
                </a:spcBef>
                <a:buNone/>
                <a:defRPr sz="2400" b="1" cap="all" baseline="0">
                  <a:solidFill>
                    <a:schemeClr val="bg1"/>
                  </a:solidFill>
                  <a:ea typeface="Roboto Condensed"/>
                  <a:cs typeface="Roboto Condense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" sz="2000" dirty="0">
                  <a:solidFill>
                    <a:srgbClr val="FFFFFF"/>
                  </a:solidFill>
                  <a:sym typeface="Roboto Condensed"/>
                </a:rPr>
                <a:t>Sara Patel</a:t>
              </a:r>
            </a:p>
            <a:p>
              <a:pPr algn="l"/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Data Engineer</a:t>
              </a:r>
              <a:endParaRPr sz="2000" dirty="0">
                <a:solidFill>
                  <a:schemeClr val="accent2"/>
                </a:solidFill>
                <a:sym typeface="Roboto Condensed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C108B-EA3C-8DDE-7023-CC0C5FB86AB5}"/>
                </a:ext>
              </a:extLst>
            </p:cNvPr>
            <p:cNvSpPr/>
            <p:nvPr/>
          </p:nvSpPr>
          <p:spPr>
            <a:xfrm>
              <a:off x="8915399" y="708478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TOMAS SAMUOLIS</a:t>
              </a:r>
              <a:br>
                <a:rPr lang="en-US" sz="16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PROJECT LEAD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6" name="Picture 25" descr="A planet earth surrounded by red virus&#10;&#10;Description automatically generated">
            <a:extLst>
              <a:ext uri="{FF2B5EF4-FFF2-40B4-BE49-F238E27FC236}">
                <a16:creationId xmlns:a16="http://schemas.microsoft.com/office/drawing/2014/main" id="{EBF9117D-73ED-86C4-43F0-E054C1CA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6294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0" y="365124"/>
            <a:ext cx="12192000" cy="3063876"/>
          </a:xfrm>
          <a:solidFill>
            <a:schemeClr val="tx2"/>
          </a:solidFill>
        </p:spPr>
        <p:txBody>
          <a:bodyPr spcFirstLastPara="1" vert="horz" wrap="square" lIns="4572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Metrics</a:t>
            </a:r>
          </a:p>
        </p:txBody>
      </p:sp>
      <p:sp>
        <p:nvSpPr>
          <p:cNvPr id="559" name="Google Shape;559;p32"/>
          <p:cNvSpPr txBox="1"/>
          <p:nvPr/>
        </p:nvSpPr>
        <p:spPr>
          <a:xfrm>
            <a:off x="3716148" y="3718750"/>
            <a:ext cx="4615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algn="ctr">
              <a:defRPr sz="2800"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sym typeface="Roboto Condensed"/>
              </a:rPr>
              <a:t>PUBLIC INFORMATION</a:t>
            </a:r>
            <a:br>
              <a:rPr lang="en-US" dirty="0">
                <a:solidFill>
                  <a:schemeClr val="accent4"/>
                </a:solidFill>
                <a:sym typeface="Roboto Condensed"/>
              </a:rPr>
            </a:br>
            <a:r>
              <a:rPr lang="en-US" dirty="0">
                <a:solidFill>
                  <a:schemeClr val="accent4"/>
                </a:solidFill>
                <a:sym typeface="Roboto Condensed"/>
              </a:rPr>
              <a:t>CAMPAIGNS</a:t>
            </a:r>
          </a:p>
        </p:txBody>
      </p:sp>
      <p:sp>
        <p:nvSpPr>
          <p:cNvPr id="561" name="Google Shape;561;p32"/>
          <p:cNvSpPr txBox="1"/>
          <p:nvPr/>
        </p:nvSpPr>
        <p:spPr>
          <a:xfrm>
            <a:off x="7500000" y="3718750"/>
            <a:ext cx="4615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  <a:t>WORKPLACE</a:t>
            </a:r>
            <a:b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</a:br>
            <a: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  <a:t>CLOSING</a:t>
            </a:r>
          </a:p>
        </p:txBody>
      </p:sp>
      <p:sp>
        <p:nvSpPr>
          <p:cNvPr id="563" name="Google Shape;563;p32"/>
          <p:cNvSpPr txBox="1"/>
          <p:nvPr/>
        </p:nvSpPr>
        <p:spPr>
          <a:xfrm>
            <a:off x="4195248" y="4572331"/>
            <a:ext cx="3657600" cy="10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defRPr sz="2000" b="1">
                <a:solidFill>
                  <a:schemeClr val="tx2"/>
                </a:solidFill>
                <a:ea typeface="Roboto Condensed"/>
                <a:cs typeface="Roboto Condensed"/>
              </a:defRPr>
            </a:lvl1pPr>
          </a:lstStyle>
          <a:p>
            <a:r>
              <a:rPr lang="en" sz="1800" dirty="0">
                <a:sym typeface="Roboto Condensed"/>
              </a:rPr>
              <a:t>LEVEL 0</a:t>
            </a:r>
            <a:br>
              <a:rPr lang="en" sz="1600" dirty="0">
                <a:sym typeface="Roboto Condensed"/>
              </a:rPr>
            </a:br>
            <a:r>
              <a:rPr lang="en" sz="1400" b="0" dirty="0">
                <a:sym typeface="Roboto Condensed"/>
              </a:rPr>
              <a:t>No COVID-19 public</a:t>
            </a:r>
            <a:br>
              <a:rPr lang="en" sz="1400" b="0" dirty="0">
                <a:sym typeface="Roboto Condensed"/>
              </a:rPr>
            </a:br>
            <a:r>
              <a:rPr lang="en" sz="1400" b="0" dirty="0">
                <a:sym typeface="Roboto Condensed"/>
              </a:rPr>
              <a:t>information campaign</a:t>
            </a:r>
            <a:endParaRPr sz="1400" b="0" dirty="0">
              <a:sym typeface="Roboto Condensed"/>
            </a:endParaRPr>
          </a:p>
        </p:txBody>
      </p:sp>
      <p:sp>
        <p:nvSpPr>
          <p:cNvPr id="564" name="Google Shape;564;p32"/>
          <p:cNvSpPr txBox="1"/>
          <p:nvPr/>
        </p:nvSpPr>
        <p:spPr>
          <a:xfrm>
            <a:off x="7598100" y="4572331"/>
            <a:ext cx="4419600" cy="212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b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LEVEL 2</a:t>
            </a:r>
            <a:br>
              <a:rPr lang="en" sz="1400" i="1" u="sng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Require closing (or work from home)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for some sectors or categories of workers</a:t>
            </a:r>
            <a:endParaRPr sz="1400" i="1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  <a:p>
            <a:pPr algn="ctr">
              <a:lnSpc>
                <a:spcPct val="115000"/>
              </a:lnSpc>
            </a:pPr>
            <a:r>
              <a:rPr lang="en" sz="1400" b="1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LEVEL 3</a:t>
            </a:r>
            <a:br>
              <a:rPr lang="en" sz="1400" i="1" u="sng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Require closing (or work from home)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for all-but-essential workplaces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(i.e. grocery stores, doctors)</a:t>
            </a:r>
            <a:endParaRPr sz="1400" i="1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 descr="A sign on a glass wall&#10;&#10;Description automatically generated">
            <a:extLst>
              <a:ext uri="{FF2B5EF4-FFF2-40B4-BE49-F238E27FC236}">
                <a16:creationId xmlns:a16="http://schemas.microsoft.com/office/drawing/2014/main" id="{A3FA1B84-1278-CB17-B580-D047A47CE24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2705" y="1123532"/>
            <a:ext cx="2690391" cy="2690391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6" descr="A crowd of people walking on a street&#10;&#10;Description automatically generated">
            <a:extLst>
              <a:ext uri="{FF2B5EF4-FFF2-40B4-BE49-F238E27FC236}">
                <a16:creationId xmlns:a16="http://schemas.microsoft.com/office/drawing/2014/main" id="{F0B763BC-6962-98C8-4661-17CCE11D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3" y="1123532"/>
            <a:ext cx="2690391" cy="2690391"/>
          </a:xfrm>
          <a:prstGeom prst="rect">
            <a:avLst/>
          </a:prstGeom>
          <a:ln w="5715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36B5-0A9E-F9EC-163F-CD8AEE47D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1A104-701B-6076-12FB-FBD24D506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4374CFE1-CBF5-717E-DFF3-052CE15CEB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4374CFE1-CBF5-717E-DFF3-052CE15CE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90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8;p32">
            <a:extLst>
              <a:ext uri="{FF2B5EF4-FFF2-40B4-BE49-F238E27FC236}">
                <a16:creationId xmlns:a16="http://schemas.microsoft.com/office/drawing/2014/main" id="{F82DC2EA-F7FC-E869-181D-19B26607458F}"/>
              </a:ext>
            </a:extLst>
          </p:cNvPr>
          <p:cNvSpPr txBox="1">
            <a:spLocks/>
          </p:cNvSpPr>
          <p:nvPr/>
        </p:nvSpPr>
        <p:spPr>
          <a:xfrm>
            <a:off x="0" y="296862"/>
            <a:ext cx="12192000" cy="6264276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457200" tIns="27432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BASELINE STATS</a:t>
            </a:r>
          </a:p>
        </p:txBody>
      </p:sp>
      <p:pic>
        <p:nvPicPr>
          <p:cNvPr id="571" name="Google Shape;5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987" y="2209800"/>
            <a:ext cx="5543014" cy="3047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FFCA42A-F33C-E048-46CB-CDD0D1F1E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788521"/>
              </p:ext>
            </p:extLst>
          </p:nvPr>
        </p:nvGraphicFramePr>
        <p:xfrm>
          <a:off x="381000" y="1219074"/>
          <a:ext cx="57150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"/>
          <p:cNvSpPr txBox="1">
            <a:spLocks noGrp="1"/>
          </p:cNvSpPr>
          <p:nvPr>
            <p:ph type="title"/>
          </p:nvPr>
        </p:nvSpPr>
        <p:spPr>
          <a:xfrm>
            <a:off x="0" y="150800"/>
            <a:ext cx="12192000" cy="7636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</a:rPr>
              <a:t>Workplace CLosing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Google Shape;577;p34">
            <a:extLst>
              <a:ext uri="{FF2B5EF4-FFF2-40B4-BE49-F238E27FC236}">
                <a16:creationId xmlns:a16="http://schemas.microsoft.com/office/drawing/2014/main" id="{8682ECDF-DF26-8D4B-CAC5-992E575C5A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94" y="1143000"/>
            <a:ext cx="9580012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"/>
          <p:cNvSpPr txBox="1">
            <a:spLocks noGrp="1"/>
          </p:cNvSpPr>
          <p:nvPr>
            <p:ph type="title"/>
          </p:nvPr>
        </p:nvSpPr>
        <p:spPr>
          <a:xfrm>
            <a:off x="0" y="150800"/>
            <a:ext cx="12192000" cy="7636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</a:rPr>
              <a:t>Public Information Campaigns</a:t>
            </a:r>
            <a:endParaRPr dirty="0">
              <a:solidFill>
                <a:srgbClr val="FFFFFF"/>
              </a:solidFill>
            </a:endParaRPr>
          </a:p>
          <a:p>
            <a:pPr algn="ctr">
              <a:spcBef>
                <a:spcPts val="0"/>
              </a:spcBef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94" y="1143000"/>
            <a:ext cx="9580012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8;p32">
            <a:extLst>
              <a:ext uri="{FF2B5EF4-FFF2-40B4-BE49-F238E27FC236}">
                <a16:creationId xmlns:a16="http://schemas.microsoft.com/office/drawing/2014/main" id="{62019C5C-7305-DF68-69FA-BF793A9814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accent4"/>
          </a:solidFill>
        </p:spPr>
        <p:txBody>
          <a:bodyPr spcFirstLastPara="1" vert="horz" wrap="square" lIns="457200" tIns="914400" rIns="9144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CHALLENGES</a:t>
            </a:r>
          </a:p>
        </p:txBody>
      </p:sp>
      <p:sp>
        <p:nvSpPr>
          <p:cNvPr id="590" name="Google Shape;590;p36"/>
          <p:cNvSpPr txBox="1"/>
          <p:nvPr/>
        </p:nvSpPr>
        <p:spPr>
          <a:xfrm>
            <a:off x="1619000" y="4482796"/>
            <a:ext cx="15732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36"/>
          <p:cNvSpPr txBox="1"/>
          <p:nvPr/>
        </p:nvSpPr>
        <p:spPr>
          <a:xfrm>
            <a:off x="4355723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The datasets contained a lot of noise and unusable information. We had to be cautious when deciding what data to use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3974722" y="2668800"/>
            <a:ext cx="439489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CLEANING AND UNDERSTANDING DATA </a:t>
            </a:r>
          </a:p>
        </p:txBody>
      </p:sp>
      <p:sp>
        <p:nvSpPr>
          <p:cNvPr id="592" name="Google Shape;592;p36"/>
          <p:cNvSpPr txBox="1"/>
          <p:nvPr/>
        </p:nvSpPr>
        <p:spPr>
          <a:xfrm>
            <a:off x="8179434" y="2668800"/>
            <a:ext cx="363289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INTERPRETING</a:t>
            </a:r>
          </a:p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RESULTS</a:t>
            </a:r>
          </a:p>
        </p:txBody>
      </p:sp>
      <p:sp>
        <p:nvSpPr>
          <p:cNvPr id="609" name="Google Shape;609;p36"/>
          <p:cNvSpPr txBox="1"/>
          <p:nvPr/>
        </p:nvSpPr>
        <p:spPr>
          <a:xfrm>
            <a:off x="8179434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Comparing policies</a:t>
            </a:r>
            <a:b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and their impacts was</a:t>
            </a:r>
            <a:b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time consuming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36"/>
          <p:cNvSpPr txBox="1"/>
          <p:nvPr/>
        </p:nvSpPr>
        <p:spPr>
          <a:xfrm>
            <a:off x="532011" y="2668800"/>
            <a:ext cx="363289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STRUCTURING</a:t>
            </a:r>
          </a:p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DATAFLOW</a:t>
            </a:r>
          </a:p>
        </p:txBody>
      </p:sp>
      <p:sp>
        <p:nvSpPr>
          <p:cNvPr id="610" name="Google Shape;610;p36"/>
          <p:cNvSpPr txBox="1"/>
          <p:nvPr/>
        </p:nvSpPr>
        <p:spPr>
          <a:xfrm>
            <a:off x="532011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Difficulty with organizing the different dimensions of the datasets without a clear understanding of the dataflow structure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8DED6F6A-6E41-49E4-64CE-AD7FBF2ED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1257" y="1828800"/>
            <a:ext cx="914400" cy="914400"/>
          </a:xfrm>
          <a:prstGeom prst="rect">
            <a:avLst/>
          </a:prstGeom>
        </p:spPr>
      </p:pic>
      <p:pic>
        <p:nvPicPr>
          <p:cNvPr id="15" name="Graphic 14" descr="Lost outline">
            <a:extLst>
              <a:ext uri="{FF2B5EF4-FFF2-40B4-BE49-F238E27FC236}">
                <a16:creationId xmlns:a16="http://schemas.microsoft.com/office/drawing/2014/main" id="{000B7976-4345-8E1D-8789-97C32592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969" y="1828800"/>
            <a:ext cx="914400" cy="914400"/>
          </a:xfrm>
          <a:prstGeom prst="rect">
            <a:avLst/>
          </a:prstGeom>
        </p:spPr>
      </p:pic>
      <p:pic>
        <p:nvPicPr>
          <p:cNvPr id="17" name="Graphic 16" descr="Clock outline">
            <a:extLst>
              <a:ext uri="{FF2B5EF4-FFF2-40B4-BE49-F238E27FC236}">
                <a16:creationId xmlns:a16="http://schemas.microsoft.com/office/drawing/2014/main" id="{AF29C816-A41B-2EC9-3C3B-89DBA2C22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8680" y="18288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>
            <a:spLocks noGrp="1"/>
          </p:cNvSpPr>
          <p:nvPr>
            <p:ph type="title" idx="4294967295"/>
          </p:nvPr>
        </p:nvSpPr>
        <p:spPr>
          <a:xfrm>
            <a:off x="0" y="439171"/>
            <a:ext cx="12192000" cy="3320029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267" dirty="0">
                <a:solidFill>
                  <a:srgbClr val="FFFFFF"/>
                </a:solidFill>
              </a:rPr>
              <a:t>Our Recommendation</a:t>
            </a:r>
            <a:endParaRPr sz="4267" dirty="0">
              <a:solidFill>
                <a:srgbClr val="FFFFFF"/>
              </a:solidFill>
            </a:endParaRPr>
          </a:p>
          <a:p>
            <a:pPr algn="ctr"/>
            <a:r>
              <a:rPr lang="en" b="0" dirty="0">
                <a:solidFill>
                  <a:schemeClr val="accent4"/>
                </a:solidFill>
                <a:latin typeface="+mn-lt"/>
              </a:rPr>
              <a:t>Best Policies to Implement</a:t>
            </a:r>
            <a:endParaRPr b="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" name="Google Shape;621;p37">
            <a:extLst>
              <a:ext uri="{FF2B5EF4-FFF2-40B4-BE49-F238E27FC236}">
                <a16:creationId xmlns:a16="http://schemas.microsoft.com/office/drawing/2014/main" id="{E7207C91-7924-B539-EABC-8F78BC2A1E0C}"/>
              </a:ext>
            </a:extLst>
          </p:cNvPr>
          <p:cNvSpPr txBox="1">
            <a:spLocks/>
          </p:cNvSpPr>
          <p:nvPr/>
        </p:nvSpPr>
        <p:spPr>
          <a:xfrm>
            <a:off x="1409417" y="2058819"/>
            <a:ext cx="4572000" cy="4799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274320" tIns="121900" rIns="27432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sz="2800">
                <a:solidFill>
                  <a:schemeClr val="tx2"/>
                </a:solidFill>
                <a:ea typeface="Roboto Condensed"/>
                <a:cs typeface="Roboto Condensed"/>
              </a:rPr>
              <a:t>Policy 1</a:t>
            </a:r>
            <a:br>
              <a:rPr lang="en-US" sz="2800">
                <a:solidFill>
                  <a:schemeClr val="tx2"/>
                </a:solidFill>
                <a:ea typeface="Roboto Condensed"/>
                <a:cs typeface="Roboto Condensed"/>
              </a:rPr>
            </a:br>
            <a:r>
              <a:rPr lang="en-US" sz="2000" b="0" cap="none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  <a:t>Immediately implement coordinated public information campaign at first signs of virus</a:t>
            </a:r>
            <a:br>
              <a:rPr lang="en-US" sz="2000" b="0" cap="none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</a:br>
            <a:endParaRPr lang="en-US" sz="2800" dirty="0">
              <a:solidFill>
                <a:schemeClr val="tx2"/>
              </a:solidFill>
              <a:ea typeface="Roboto Condensed"/>
              <a:cs typeface="Roboto Condensed"/>
            </a:endParaRPr>
          </a:p>
        </p:txBody>
      </p:sp>
      <p:sp>
        <p:nvSpPr>
          <p:cNvPr id="4" name="Google Shape;621;p37">
            <a:extLst>
              <a:ext uri="{FF2B5EF4-FFF2-40B4-BE49-F238E27FC236}">
                <a16:creationId xmlns:a16="http://schemas.microsoft.com/office/drawing/2014/main" id="{AEA45F46-8A32-28F8-8C97-E8EE3BF93811}"/>
              </a:ext>
            </a:extLst>
          </p:cNvPr>
          <p:cNvSpPr txBox="1">
            <a:spLocks/>
          </p:cNvSpPr>
          <p:nvPr/>
        </p:nvSpPr>
        <p:spPr>
          <a:xfrm>
            <a:off x="6210584" y="2058819"/>
            <a:ext cx="4572000" cy="4799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274320" tIns="121900" rIns="27432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schemeClr val="tx2"/>
                </a:solidFill>
                <a:ea typeface="Roboto Condensed"/>
                <a:cs typeface="Roboto Condensed"/>
              </a:rPr>
              <a:t>Policy 2</a:t>
            </a:r>
            <a:br>
              <a:rPr lang="en-US" sz="2800" dirty="0">
                <a:solidFill>
                  <a:schemeClr val="tx2"/>
                </a:solidFill>
                <a:ea typeface="Roboto Condensed"/>
                <a:cs typeface="Roboto Condensed"/>
              </a:rPr>
            </a:br>
            <a:r>
              <a:rPr lang="en-US" sz="2000" b="0" cap="none" dirty="0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  <a:t>Implement workplace closures when cases are high</a:t>
            </a:r>
          </a:p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endParaRPr lang="en-US" sz="2800" dirty="0">
              <a:solidFill>
                <a:schemeClr val="tx2"/>
              </a:solidFill>
              <a:ea typeface="Roboto Condensed"/>
              <a:cs typeface="Roboto Condensed"/>
            </a:endParaRPr>
          </a:p>
        </p:txBody>
      </p:sp>
      <p:pic>
        <p:nvPicPr>
          <p:cNvPr id="7" name="Picture 6" descr="A hand pressing a blue light button&#10;&#10;Description automatically generated">
            <a:extLst>
              <a:ext uri="{FF2B5EF4-FFF2-40B4-BE49-F238E27FC236}">
                <a16:creationId xmlns:a16="http://schemas.microsoft.com/office/drawing/2014/main" id="{638A6B33-8FFB-B022-7DFE-BD2FB264D8A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9416" y="3765134"/>
            <a:ext cx="4572000" cy="3092866"/>
          </a:xfrm>
          <a:prstGeom prst="rect">
            <a:avLst/>
          </a:prstGeom>
        </p:spPr>
      </p:pic>
      <p:pic>
        <p:nvPicPr>
          <p:cNvPr id="9" name="Picture 8" descr="A computer and a few face masks&#10;&#10;Description automatically generated">
            <a:extLst>
              <a:ext uri="{FF2B5EF4-FFF2-40B4-BE49-F238E27FC236}">
                <a16:creationId xmlns:a16="http://schemas.microsoft.com/office/drawing/2014/main" id="{D69684E1-390C-7CCC-BD86-83361C92816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584" y="3759200"/>
            <a:ext cx="4572000" cy="309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7">
      <a:majorFont>
        <a:latin typeface="Avenir Next LT Pro Demi"/>
        <a:ea typeface=""/>
        <a:cs typeface=""/>
      </a:majorFont>
      <a:minorFont>
        <a:latin typeface="Avenir Nex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8D7028AF-2C24-4F4B-AC85-1C4A82D9594C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7CA822B-4611-41EC-BC8D-9F13EDA24F29&quot;"/>
    <we:property name="embedUrl" value="&quot;/reportEmbed?reportId=60081dbd-27bc-43f8-9d57-0e0ac5ebcd61&amp;config=eyJjbHVzdGVyVXJsIjoiaHR0cHM6Ly9XQUJJLVVTLU5PUlRILUNFTlRSQUwtRy1QUklNQVJZLXJlZGlyZWN0LmFuYWx5c2lzLndpbmRvd3MubmV0IiwiZW1iZWRGZWF0dXJlcyI6eyJ1c2FnZU1ldHJpY3NWTmV4dCI6dHJ1ZSwiZGlzYWJsZUFuZ3VsYXJKU0Jvb3RzdHJhcFJlcG9ydEVtYmVkIjp0cnVlfX0%3D&amp;disableSensitivityBanner=true&quot;"/>
    <we:property name="bookmark" value="&quot;H4sIAAAAAAAAA+1YbVPjNhD+K4y/8CXTkV/iF75xgWuvQI6GHjdth2Fkae34UCyPbHOkTP57V7KTC+QVyssUOvkSr6TV7rO7j1a6tXhWFoKO+3QE1p71QcqrEVVXO7bVsfJW9vnz0cn+4Oiyv39yiGJZVJnMS2vv1qqoSqE6z8qaCq0BhX9ddCwqxClN9VdCRQkdqwBVypyK7G9oJuNQpWqYdCy4KYRUVKs8q2gFWu01Tsdv3Nv+ycUdKauyazgDVjXSARRSVe039wPq+ZzGBEjouZ7vEm182YwaMzfP15saw3oyr2iWowFaZrPIZczxcAnzfRI6vuNoeZnlqWhd+bH293Gh8argporljUYq/oZ7ak2TiXY1ARYkNvVJl4TEDjkjRluSiardMB4f3hQKUURsG237/JrmDLhloFJQNsjcWr9koKhiw/ExXIOx4nD5+OLQqZIYkWp8TlXWIC9rxWBxYiMfQGKG8iqrUJvVoyXGVnvUZs1MDxo51Y3iLwXHgHIzc84a6wClOz8Eerj1wfoDqDKCofzeU2CW75FJZwZHD0WpVBlD4N8FIr/VVGF2/A/KPCgnWKXDR0PSk6Ie5Q93Y87mnqzzSo0vB5DqxessWVnA+2mqIG0AWbDlCWzsSzUylMtbZXr8Y523LEpeBr5TKTKWLVo3dASkkPMl2F2gZC3DCiTo3hDr4i7HTg8K3OXbHPu3vowNq77Jcpiy5ht1b44C36iHUz67MH0CiaLEZYFvxw7EcejYAemu7hPaLu2jGXRtn9vQTRjzuONBSFzC0LqlVd2o09rOp/2WgwSh5MjobZ3Uy+9B0LGaOsRK7Vhfh6DALMDWiWdTNuvLahHXT/dYo2zXbcEn01ChPZuoGI06p6I2zSiqP87Qy4ZEjBiX5LUQeqKGe2Lo5uUPiI0kVyJvYnjmGc4aAfbb+g9mGDXgFc2WmmD1uORmGExyLPV99wMtM7ZrmUzLyk85Ntto0hmIhjJPNqvQnbvVQreKdGcReB40m0JJ7ISTrpvwwHe6IXAvivnj2/OAM9t3It2bRz5zXA+r7yHt+Xb1xOfr6QDTYbhdQfXkqEC+Ke9/HWV4huqNjiGpnqatmNUavx+Hxt5LPHvzFJb1E4MsHVYr0oYcWyvq7Qk7oRbRh9o9X5u2PmbusmpEvCR0iR/FdugjsdLA/nesWsxnwaxFelViLVYUXU8Twjasujv4crb7dLS6qnG8a9am0DHPDaKuTSInjByPBBAH3dcK3XNGyRi3VZR6NKecmkB1Vkz5GfDmkI/XzvmVFjRfO6MP33f+BCpoztfOG9ToM51lzjPnTQvUI+5rr9d53nFpffOpm8x38ODyjIhsflt4XxlyQMdv733jJYxeRURfpboqBGWg+2jzQL7Z8u2eRERdIr1O8cAeMZb/uWeSF+C6N+re3UeEboA/N/S8yAsIeD7jIXns3cgoXHYNlXVVFpjJpzSHJddRLC08/IFvuE9OawA3QWuyWDzoAjqZ/AOhdFQ3xRoAAA==&quot;"/>
    <we:property name="datasetId" value="&quot;cd808b0e-194b-4e15-849c-8951b9a3781c&quot;"/>
    <we:property name="pageName" value="&quot;ReportSectiond67a46dab0e084346301&quot;"/>
    <we:property name="reportUrl" value="&quot;/groups/me/reports/60081dbd-27bc-43f8-9d57-0e0ac5ebcd61/ReportSectiond67a46dab0e084346301&quot;"/>
    <we:property name="reportName" value="&quot;Covid_Data_Analysis_310 (1)&quot;"/>
    <we:property name="reportState" value="&quot;CONNECTED&quot;"/>
    <we:property name="pageDisplayName" value="&quot;Major Conclusions&quot;"/>
    <we:property name="backgroundColor" value="&quot;#FFFFFF&quot;"/>
    <we:property name="initialStateBookmark" value="&quot;H4sIAAAAAAAAA+1YbVPjNhD+K4y/8CXTkV/iF75xgWuvQI6GHjdth2Fkae34UCyPbHOkTP57V7KTC+QVyssUOvkSr6TV7rO7j1a6tXhWFoKO+3QE1p71QcqrEVVXO7bVsfJW9vnz0cn+4Oiyv39yiGJZVJnMS2vv1qqoSqE6z8qaCq0BhX9ddCwqxClN9VdCRQkdqwBVypyK7G9oJuNQpWqYdCy4KYRUVKs8q2gFWu01Tsdv3Nv+ycUdKauyazgDVjXSARRSVe039wPq+ZzGBEjouZ7vEm182YwaMzfP15saw3oyr2iWowFaZrPIZczxcAnzfRI6vuNoeZnlqWhd+bH293Gh8argporljUYq/oZ7ak2TiXY1ARYkNvVJl4TEDjkjRluSiardMB4f3hQKUURsG237/JrmDLhloFJQNsjcWr9koKhiw/ExXIOx4nD5+OLQqZIYkWp8TlXWIC9rxWBxYiMfQGKG8iqrUJvVoyXGVnvUZs1MDxo51Y3iLwXHgHIzc84a6wClOz8Eerj1wfoDqDKCofzeU2CW75FJZwZHD0WpVBlD4N8FIr/VVGF2/A/KPCgnWKXDR0PSk6Ie5Q93Y87mnqzzSo0vB5DqxessWVnA+2mqIG0AWbDlCWzsSzUylMtbZXr8Y523LEpeBr5TKTKWLVo3dASkkPMl2F2gZC3DCiTo3hDr4i7HTg8K3OXbHPu3vowNq77Jcpiy5ht1b44C36iHUz67MH0CiaLEZYFvxw7EcejYAemu7hPaLu2jGXRtn9vQTRjzuONBSFzC0LqlVd2o09rOp/2WgwSh5MjobZ3Uy+9B0LGaOsRK7Vhfh6DALMDWiWdTNuvLahHXT/dYo2zXbcEn01ChPZuoGI06p6I2zSiqP87Qy4ZEjBiX5LUQeqKGe2Lo5uUPiI0kVyJvYnjmGc4aAfbb+g9mGDXgFc2WmmD1uORmGExyLPV99wMtM7ZrmUzLyk85Ntto0hmIhjJPNqvQnbvVQreKdGcReB40m0JJ7ISTrpvwwHe6IXAvivnj2/OAM9t3It2bRz5zXA+r7yHt+Xb1xOfr6QDTYbhdQfXkqEC+Ke9/HWV4huqNjiGpnqatmNUavx+Hxt5LPHvzFJb1E4MsHVYr0oYcWyvq7Qk7oRbRh9o9X5u2PmbusmpEvCR0iR/FdugjsdLA/nesWsxnwaxFelViLVYUXU8Twjasujv4crb7dLS6qnG8a9am0DHPDaKuTSInjByPBBAH3dcK3XNGyRi3VZR6NKecmkB1Vkz5GfDmkI/XzvmVFjRfO6MP33f+BCpoztfOG9ToM51lzjPnTQvUI+5rr9d53nFpffOpm8x38ODyjIhsflt4XxlyQMdv733jJYxeRURfpboqBGWg+2jzQL7Z8u2eRERdIr1O8cAeMZb/uWeSF+C6N+re3UeEboA/N/S8yAsIeD7jIXns3cgoXHYNlXVVFpjJpzSHJddRLC08/IFvuE9OawA3QWuyWDzoAjqZ/AOhdFQ3xRoAAA==&quot;"/>
    <we:property name="isFiltersActionButtonVisible" value="true"/>
    <we:property name="reportEmbeddedTime" value="&quot;2023-12-20T16:04:15.028Z&quot;"/>
    <we:property name="creatorTenantId" value="&quot;d57d32cc-c121-488f-b07b-dfe705680c71&quot;"/>
    <we:property name="creatorUserId" value="&quot;10032001F2583310&quot;"/>
    <we:property name="creatorSessionId" value="&quot;8c841604-48c1-4a14-b76a-3f3033b72f6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248</Words>
  <Application>Microsoft Office PowerPoint</Application>
  <PresentationFormat>Widescreen</PresentationFormat>
  <Paragraphs>36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Alegreya Sans SC</vt:lpstr>
      <vt:lpstr>Anaheim</vt:lpstr>
      <vt:lpstr>Arial</vt:lpstr>
      <vt:lpstr>Avenir Next LT Pro Demi</vt:lpstr>
      <vt:lpstr>Avenir Next Medium</vt:lpstr>
      <vt:lpstr>Calibri</vt:lpstr>
      <vt:lpstr>Roboto Condensed</vt:lpstr>
      <vt:lpstr>Roboto Condensed Light</vt:lpstr>
      <vt:lpstr>Office Theme</vt:lpstr>
      <vt:lpstr>Team 6 Final Project</vt:lpstr>
      <vt:lpstr>PowerPoint Presentation</vt:lpstr>
      <vt:lpstr>Our Metrics</vt:lpstr>
      <vt:lpstr>PowerPoint Presentation</vt:lpstr>
      <vt:lpstr>PowerPoint Presentation</vt:lpstr>
      <vt:lpstr>Workplace CLosing</vt:lpstr>
      <vt:lpstr>Public Information Campaigns </vt:lpstr>
      <vt:lpstr>PowerPoint Presentation</vt:lpstr>
      <vt:lpstr>Our Recommendation Best Policies to Implement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6 Final Project</dc:title>
  <dc:creator>Devon Solheim</dc:creator>
  <cp:lastModifiedBy>Devon Solheim</cp:lastModifiedBy>
  <cp:revision>2</cp:revision>
  <dcterms:created xsi:type="dcterms:W3CDTF">2023-12-20T16:08:26Z</dcterms:created>
  <dcterms:modified xsi:type="dcterms:W3CDTF">2023-12-20T16:09:11Z</dcterms:modified>
</cp:coreProperties>
</file>